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0471" y="2232719"/>
            <a:ext cx="8451056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 dirty="0" err="1">
                <a:solidFill>
                  <a:srgbClr val="38BDF8"/>
                </a:solidFill>
                <a:latin typeface="Poppins"/>
              </a:rPr>
              <a:t>Metalografický</a:t>
            </a:r>
            <a:r>
              <a:rPr sz="54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lang="cs-CZ" sz="5400" b="1" i="0" u="none" dirty="0">
                <a:solidFill>
                  <a:srgbClr val="38BDF8"/>
                </a:solidFill>
                <a:latin typeface="Poppins"/>
              </a:rPr>
              <a:t>v</a:t>
            </a:r>
            <a:r>
              <a:rPr sz="5400" b="1" i="0" u="none" dirty="0" err="1">
                <a:solidFill>
                  <a:srgbClr val="38BDF8"/>
                </a:solidFill>
                <a:latin typeface="Poppins"/>
              </a:rPr>
              <a:t>ýbrus</a:t>
            </a:r>
            <a:endParaRPr sz="5400" b="1" i="0" u="none" dirty="0">
              <a:solidFill>
                <a:srgbClr val="38BDF8"/>
              </a:solidFill>
              <a:latin typeface="Poppi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71687" y="3451919"/>
            <a:ext cx="7620000" cy="7489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lang="cs-CZ" sz="1950" b="0" i="0" u="none" dirty="0">
                <a:solidFill>
                  <a:srgbClr val="94A3B8"/>
                </a:solidFill>
                <a:latin typeface="Lato"/>
              </a:rPr>
              <a:t>P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říprava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vzorků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a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mikroskopická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analýza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pro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elektroniku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a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průmysl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. </a:t>
            </a:r>
            <a:r>
              <a:rPr lang="cs-CZ" sz="1950" b="0" i="0" u="none" dirty="0" err="1">
                <a:solidFill>
                  <a:srgbClr val="94A3B8"/>
                </a:solidFill>
                <a:latin typeface="Lato"/>
              </a:rPr>
              <a:t>Ná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hled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do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struktury</a:t>
            </a:r>
            <a:r>
              <a:rPr lang="cs-CZ"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materiálů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671697C-912B-91C0-A71F-40609E9DF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938337"/>
            <a:ext cx="3492549" cy="39814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99" y="1938337"/>
            <a:ext cx="3492549" cy="39814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8099" y="1938337"/>
            <a:ext cx="3492549" cy="398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4231" y="3157537"/>
            <a:ext cx="2947087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 dirty="0" err="1">
                <a:solidFill>
                  <a:srgbClr val="7DD3FC"/>
                </a:solidFill>
                <a:latin typeface="Poppins"/>
              </a:rPr>
              <a:t>Materiály</a:t>
            </a:r>
            <a:r>
              <a:rPr sz="2400" b="1" i="0" u="none" dirty="0">
                <a:solidFill>
                  <a:srgbClr val="7DD3FC"/>
                </a:solidFill>
                <a:latin typeface="Poppins"/>
              </a:rPr>
              <a:t> Buehler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757612"/>
            <a:ext cx="2806749" cy="150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Používáme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špičkové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brusné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pasty</a:t>
            </a:r>
            <a:r>
              <a:rPr lang="cs-CZ" sz="1500" b="0" i="0" u="none" dirty="0">
                <a:solidFill>
                  <a:srgbClr val="CBD5E1"/>
                </a:solidFill>
                <a:latin typeface="Lato"/>
              </a:rPr>
              <a:t> a přípravky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značky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Buehler,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které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zaručují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lang="cs-CZ" sz="1500" b="0" i="0" u="none" dirty="0">
                <a:solidFill>
                  <a:srgbClr val="CBD5E1"/>
                </a:solidFill>
                <a:latin typeface="Lato"/>
              </a:rPr>
              <a:t>kvalitní výsledek výbrusu a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minimální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deformaci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povrchu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2530" y="3157537"/>
            <a:ext cx="2947087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 dirty="0" err="1">
                <a:solidFill>
                  <a:srgbClr val="7DD3FC"/>
                </a:solidFill>
                <a:latin typeface="Poppins"/>
              </a:rPr>
              <a:t>Broušení</a:t>
            </a:r>
            <a:r>
              <a:rPr sz="2400" b="1" i="0" u="none" dirty="0">
                <a:solidFill>
                  <a:srgbClr val="7DD3FC"/>
                </a:solidFill>
                <a:latin typeface="Poppins"/>
              </a:rPr>
              <a:t> </a:t>
            </a:r>
            <a:endParaRPr lang="cs-CZ" sz="2400" b="1" i="0" u="none" dirty="0">
              <a:solidFill>
                <a:srgbClr val="7DD3FC"/>
              </a:solidFill>
              <a:latin typeface="Poppins"/>
            </a:endParaRPr>
          </a:p>
          <a:p>
            <a:pPr algn="ctr"/>
            <a:r>
              <a:rPr b="1" i="0" u="none" dirty="0">
                <a:solidFill>
                  <a:srgbClr val="7DD3FC"/>
                </a:solidFill>
                <a:latin typeface="Poppins"/>
              </a:rPr>
              <a:t>(320–2000)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92699" y="4214812"/>
            <a:ext cx="2806749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Postupné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broušení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na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kotoučích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o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zrnitosti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od 320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až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po ultra-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jemných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2000 pro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dosažení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dokonalé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rovinnosti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00830" y="3157537"/>
            <a:ext cx="2947087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 dirty="0" err="1">
                <a:solidFill>
                  <a:srgbClr val="7DD3FC"/>
                </a:solidFill>
                <a:latin typeface="Poppins"/>
              </a:rPr>
              <a:t>Diamantové</a:t>
            </a:r>
            <a:r>
              <a:rPr sz="2400" b="1" i="0" u="none" dirty="0">
                <a:solidFill>
                  <a:srgbClr val="7DD3FC"/>
                </a:solidFill>
                <a:latin typeface="Poppins"/>
              </a:rPr>
              <a:t> </a:t>
            </a:r>
            <a:r>
              <a:rPr sz="2400" b="1" i="0" u="none" dirty="0" err="1">
                <a:solidFill>
                  <a:srgbClr val="7DD3FC"/>
                </a:solidFill>
                <a:latin typeface="Poppins"/>
              </a:rPr>
              <a:t>leštění</a:t>
            </a:r>
            <a:endParaRPr sz="2400" b="1" i="0" u="none" dirty="0">
              <a:solidFill>
                <a:srgbClr val="7DD3FC"/>
              </a:solidFill>
              <a:latin typeface="Poppin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70999" y="4214812"/>
            <a:ext cx="2806749" cy="1219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Finální doleštění provádíme diamantovým roztokem pro zrcadlový lesk, nezbytný pro měření mikroskopických vrstev.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000" y="2338387"/>
            <a:ext cx="533400" cy="53340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5962" y="2338387"/>
            <a:ext cx="600075" cy="5334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7599" y="2338387"/>
            <a:ext cx="533400" cy="5334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40582" y="844486"/>
            <a:ext cx="11351418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Proces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přípravy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vzorků</a:t>
            </a:r>
            <a:endParaRPr sz="3300" b="1" i="0" u="none" dirty="0">
              <a:solidFill>
                <a:srgbClr val="38BDF8"/>
              </a:solidFill>
              <a:latin typeface="Poppin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7700" y="786384"/>
            <a:ext cx="76200" cy="6191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E7225615-A3BA-1D1A-E67F-F0D174C466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4893" y="1667064"/>
            <a:ext cx="4352925" cy="1714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3500"/>
              </a:lnSpc>
            </a:pPr>
            <a:r>
              <a:rPr sz="13500" b="1" i="0" u="none" dirty="0">
                <a:solidFill>
                  <a:srgbClr val="38BDF8"/>
                </a:solidFill>
                <a:latin typeface="Poppins"/>
              </a:rPr>
              <a:t>800x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4893" y="4838701"/>
            <a:ext cx="4352925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700" b="1" i="0" u="none" dirty="0" err="1">
                <a:solidFill>
                  <a:srgbClr val="F8FAFC"/>
                </a:solidFill>
                <a:latin typeface="Lato"/>
              </a:rPr>
              <a:t>Maximální</a:t>
            </a:r>
            <a:r>
              <a:rPr sz="2700" b="1" i="0" u="none" dirty="0">
                <a:solidFill>
                  <a:srgbClr val="F8FAFC"/>
                </a:solidFill>
                <a:latin typeface="Lato"/>
              </a:rPr>
              <a:t> </a:t>
            </a:r>
            <a:r>
              <a:rPr sz="2700" b="1" i="0" u="none" dirty="0" err="1">
                <a:solidFill>
                  <a:srgbClr val="F8FAFC"/>
                </a:solidFill>
                <a:latin typeface="Lato"/>
              </a:rPr>
              <a:t>optické</a:t>
            </a:r>
            <a:r>
              <a:rPr sz="2700" b="1" i="0" u="none" dirty="0">
                <a:solidFill>
                  <a:srgbClr val="F8FAFC"/>
                </a:solidFill>
                <a:latin typeface="Lato"/>
              </a:rPr>
              <a:t> </a:t>
            </a:r>
            <a:r>
              <a:rPr sz="2700" b="1" i="0" u="none" dirty="0" err="1">
                <a:solidFill>
                  <a:srgbClr val="F8FAFC"/>
                </a:solidFill>
                <a:latin typeface="Lato"/>
              </a:rPr>
              <a:t>zvětšení</a:t>
            </a:r>
            <a:endParaRPr sz="2700" b="1" i="0" u="none" dirty="0">
              <a:solidFill>
                <a:srgbClr val="F8FAFC"/>
              </a:solidFill>
              <a:latin typeface="La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4606" y="2795587"/>
            <a:ext cx="50006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cs-CZ" sz="2400" b="1" i="0" u="none" dirty="0">
                <a:solidFill>
                  <a:srgbClr val="7DD3FC"/>
                </a:solidFill>
                <a:latin typeface="Poppins"/>
              </a:rPr>
              <a:t>Detail</a:t>
            </a:r>
            <a:endParaRPr sz="2400" b="1" i="0" u="none" dirty="0">
              <a:solidFill>
                <a:srgbClr val="7DD3FC"/>
              </a:solidFill>
              <a:latin typeface="Poppi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4606" y="3395662"/>
            <a:ext cx="4762500" cy="15029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Naše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optická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soustava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umožňuje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přiblížení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až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do 800-násobku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původní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velikosti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Díky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tomu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dokážeme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identifikovat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trhliny</a:t>
            </a:r>
            <a:r>
              <a:rPr lang="cs-CZ" sz="1500" b="0" i="0" u="none" dirty="0">
                <a:solidFill>
                  <a:srgbClr val="CBD5E1"/>
                </a:solidFill>
                <a:latin typeface="Lato"/>
              </a:rPr>
              <a:t>,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vady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lang="cs-CZ" sz="1500" b="0" i="0" u="none" dirty="0">
                <a:solidFill>
                  <a:srgbClr val="CBD5E1"/>
                </a:solidFill>
                <a:latin typeface="Lato"/>
              </a:rPr>
              <a:t>v napojení, vrstvy mědi a povrchové úpravy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,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které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jsou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při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běžném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zvětšení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neviditelné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881062"/>
            <a:ext cx="11351418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Možnosti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mikroskopické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kontroly</a:t>
            </a:r>
            <a:endParaRPr sz="3300" b="1" i="0" u="none" dirty="0">
              <a:solidFill>
                <a:srgbClr val="38BDF8"/>
              </a:solidFill>
              <a:latin typeface="Poppin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" y="881062"/>
            <a:ext cx="76200" cy="6191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CD78C8ED-63F9-C264-C493-7CB9BF3F6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9750" y="2572047"/>
            <a:ext cx="90487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CBD5E1"/>
                </a:solidFill>
                <a:latin typeface="Lato"/>
              </a:rPr>
              <a:t>Tloušťka pokovení:</a:t>
            </a:r>
            <a:r>
              <a:rPr sz="1650" b="0" i="0" u="none">
                <a:solidFill>
                  <a:srgbClr val="CBD5E1"/>
                </a:solidFill>
                <a:latin typeface="Lato"/>
              </a:rPr>
              <a:t> Přesné měření měděných vrstev v otvorech i na povrchu DPS.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9750" y="3145333"/>
            <a:ext cx="9048750" cy="295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Kvalita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prokovení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: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Kontrola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integrity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napojení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vnitřních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vrstev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9750" y="3718619"/>
            <a:ext cx="90487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Kvalita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vrtání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: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Identifikace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otřepů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,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čistota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stěn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a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poškození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laminátu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9750" y="4291905"/>
            <a:ext cx="90487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CBD5E1"/>
                </a:solidFill>
                <a:latin typeface="Lato"/>
              </a:rPr>
              <a:t>Povrchové úpravy:</a:t>
            </a:r>
            <a:r>
              <a:rPr sz="1650" b="0" i="0" u="none">
                <a:solidFill>
                  <a:srgbClr val="CBD5E1"/>
                </a:solidFill>
                <a:latin typeface="Lato"/>
              </a:rPr>
              <a:t> Měření tloušťky nepájivé masky a finálních povrchů (zlato, nikl, cín).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09750" y="4865191"/>
            <a:ext cx="90487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Vady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pájení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: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Detekce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trhlin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,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delaminací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a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skrytých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bublin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v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pájených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650" b="0" i="0" u="none" dirty="0" err="1">
                <a:solidFill>
                  <a:srgbClr val="CBD5E1"/>
                </a:solidFill>
                <a:latin typeface="Lato"/>
              </a:rPr>
              <a:t>spojích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2614910"/>
            <a:ext cx="266700" cy="276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188196"/>
            <a:ext cx="266700" cy="276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761482"/>
            <a:ext cx="266700" cy="2762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4334767"/>
            <a:ext cx="266700" cy="2762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4908053"/>
            <a:ext cx="266700" cy="27622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09625" y="813686"/>
            <a:ext cx="11351418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 dirty="0">
                <a:solidFill>
                  <a:srgbClr val="38BDF8"/>
                </a:solidFill>
                <a:latin typeface="Poppins"/>
              </a:rPr>
              <a:t>Co pro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vás</a:t>
            </a:r>
            <a:r>
              <a:rPr lang="cs-CZ" sz="3300" b="1" i="0" u="none" dirty="0">
                <a:solidFill>
                  <a:srgbClr val="38BDF8"/>
                </a:solidFill>
                <a:latin typeface="Poppins"/>
              </a:rPr>
              <a:t> můžeme zkontrolovat</a:t>
            </a:r>
            <a:endParaRPr sz="3300" b="1" i="0" u="none" dirty="0">
              <a:solidFill>
                <a:srgbClr val="38BDF8"/>
              </a:solidFill>
              <a:latin typeface="Poppi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1500" y="813686"/>
            <a:ext cx="76200" cy="6191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5FB2845F-E98F-CA87-C923-145905254DB3}"/>
              </a:ext>
            </a:extLst>
          </p:cNvPr>
          <p:cNvSpPr txBox="1"/>
          <p:nvPr/>
        </p:nvSpPr>
        <p:spPr>
          <a:xfrm>
            <a:off x="1809750" y="5438477"/>
            <a:ext cx="9048750" cy="295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 dirty="0" err="1">
                <a:solidFill>
                  <a:srgbClr val="CBD5E1"/>
                </a:solidFill>
                <a:latin typeface="Lato"/>
              </a:rPr>
              <a:t>Vady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lang="cs-CZ" sz="1650" b="1" i="0" u="none" dirty="0" err="1">
                <a:solidFill>
                  <a:srgbClr val="CBD5E1"/>
                </a:solidFill>
                <a:latin typeface="Lato"/>
              </a:rPr>
              <a:t>nakovení</a:t>
            </a:r>
            <a:r>
              <a:rPr sz="1650" b="1" i="0" u="none" dirty="0">
                <a:solidFill>
                  <a:srgbClr val="CBD5E1"/>
                </a:solidFill>
                <a:latin typeface="Lato"/>
              </a:rPr>
              <a:t>: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lang="cs-CZ" sz="1650" b="0" i="0" u="none" dirty="0">
                <a:solidFill>
                  <a:srgbClr val="CBD5E1"/>
                </a:solidFill>
                <a:latin typeface="Lato"/>
              </a:rPr>
              <a:t>Správná příprava DPS před </a:t>
            </a:r>
            <a:r>
              <a:rPr lang="cs-CZ" sz="1650" b="0" i="0" u="none" dirty="0" err="1">
                <a:solidFill>
                  <a:srgbClr val="CBD5E1"/>
                </a:solidFill>
                <a:latin typeface="Lato"/>
              </a:rPr>
              <a:t>nakovením</a:t>
            </a:r>
            <a:r>
              <a:rPr sz="165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pic>
        <p:nvPicPr>
          <p:cNvPr id="18" name="Picture 11" descr="image.png">
            <a:extLst>
              <a:ext uri="{FF2B5EF4-FFF2-40B4-BE49-F238E27FC236}">
                <a16:creationId xmlns:a16="http://schemas.microsoft.com/office/drawing/2014/main" id="{9593D9CE-A569-5F18-D3C4-9CEC5D43D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5481339"/>
            <a:ext cx="266700" cy="27622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C80F0F6-E86C-6163-0689-1C27F4433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619375"/>
            <a:ext cx="5550693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7DD3FC"/>
                </a:solidFill>
                <a:latin typeface="Poppins"/>
              </a:rPr>
              <a:t>Strukturální integrita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009900"/>
            <a:ext cx="5286375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Metalografický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výbrus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je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jedinou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metodou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, jak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přímo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vizualizovat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kvalitu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mědi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uvnitř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prokoveného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otvoru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Sledujeme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zejména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: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943" y="1515784"/>
            <a:ext cx="3856482" cy="31215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" y="3981450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Lato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3981450"/>
            <a:ext cx="5095875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Rovnoměrnost tloušťky mědi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700" y="4381500"/>
            <a:ext cx="1143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CBD5E1"/>
                </a:solidFill>
                <a:latin typeface="Lato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381500"/>
            <a:ext cx="5095875" cy="304800"/>
          </a:xfrm>
          <a:prstGeom prst="rect">
            <a:avLst/>
          </a:prstGeom>
          <a:noFill/>
        </p:spPr>
        <p:txBody>
          <a:bodyPr wrap="square" lIns="11430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Lato"/>
              </a:rPr>
              <a:t>Průběh rozhraní mezi mědí a laminátem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5825" y="838200"/>
            <a:ext cx="11351418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Analýza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prokovených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otvorů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(Vias)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7700" y="838200"/>
            <a:ext cx="76200" cy="6191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622FAB36-34A1-EB9A-8842-7AD386063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474" y="3747497"/>
            <a:ext cx="2314732" cy="2439581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76C73F3B-224A-2CDB-C422-9714B3F3A0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1728787"/>
            <a:ext cx="5200650" cy="1238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>
                <a:solidFill>
                  <a:srgbClr val="38BDF8"/>
                </a:solidFill>
                <a:latin typeface="Poppins"/>
              </a:rPr>
              <a:t>Analýza </a:t>
            </a:r>
            <a:r>
              <a:t>
</a:t>
            </a:r>
            <a:r>
              <a:rPr sz="3300" b="1" i="0" u="none">
                <a:solidFill>
                  <a:srgbClr val="38BDF8"/>
                </a:solidFill>
                <a:latin typeface="Poppins"/>
              </a:rPr>
              <a:t>vícevrstvých struktur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3348037"/>
            <a:ext cx="4229100" cy="11951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 dirty="0">
                <a:solidFill>
                  <a:srgbClr val="CBD5E1"/>
                </a:solidFill>
                <a:latin typeface="Lato"/>
              </a:rPr>
              <a:t>U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vícevrstvých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desek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(Multilayers)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kontrolujeme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kritické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napojení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vnitřních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vrstev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na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vertikální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spoje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Výbrus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odhalí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sebemenší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neso</a:t>
            </a:r>
            <a:r>
              <a:rPr lang="cs-CZ" sz="1500" dirty="0" err="1">
                <a:solidFill>
                  <a:srgbClr val="CBD5E1"/>
                </a:solidFill>
                <a:latin typeface="Lato"/>
              </a:rPr>
              <a:t>ulad</a:t>
            </a:r>
            <a:r>
              <a:rPr lang="cs-CZ" sz="1500" dirty="0">
                <a:solidFill>
                  <a:srgbClr val="CBD5E1"/>
                </a:solidFill>
                <a:latin typeface="Lato"/>
              </a:rPr>
              <a:t> v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rtání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nebo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defekty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při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lisování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2F8E076-14FE-EC5B-E795-D6A91BBE2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612" y="3147835"/>
            <a:ext cx="6267352" cy="222920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DB3324F-20C5-040E-CC31-31A435DF0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763677"/>
              </p:ext>
            </p:extLst>
          </p:nvPr>
        </p:nvGraphicFramePr>
        <p:xfrm>
          <a:off x="571500" y="2080319"/>
          <a:ext cx="11048998" cy="3697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2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45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71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9497"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Sledovaný parametr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Rozsah / Rozlišení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50" b="1" i="0" u="none">
                          <a:solidFill>
                            <a:srgbClr val="0F172A"/>
                          </a:solidFill>
                          <a:latin typeface="Lato"/>
                        </a:rPr>
                        <a:t>Metodika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8BD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497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Rozlišení měření vrstev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± 1 </a:t>
                      </a:r>
                      <a:r>
                        <a:rPr sz="1500" b="0" i="0" u="none" dirty="0">
                          <a:solidFill>
                            <a:srgbClr val="CBD5E1"/>
                          </a:solidFill>
                          <a:latin typeface="Lato"/>
                        </a:rPr>
                        <a:t>µm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500" b="0" i="0" u="none" dirty="0">
                          <a:solidFill>
                            <a:srgbClr val="CBD5E1"/>
                          </a:solidFill>
                          <a:latin typeface="Lato"/>
                        </a:rPr>
                        <a:t>Mikroskop</a:t>
                      </a:r>
                      <a:endParaRPr sz="1500" b="0" i="0" u="none" dirty="0">
                        <a:solidFill>
                          <a:srgbClr val="CBD5E1"/>
                        </a:solidFill>
                        <a:latin typeface="Lato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9497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Rozsah zvětšení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 dirty="0">
                          <a:solidFill>
                            <a:srgbClr val="CBD5E1"/>
                          </a:solidFill>
                          <a:latin typeface="Lato"/>
                        </a:rPr>
                        <a:t>1</a:t>
                      </a:r>
                      <a:r>
                        <a:rPr lang="cs-CZ" sz="1500" b="0" i="0" u="none" dirty="0">
                          <a:solidFill>
                            <a:srgbClr val="CBD5E1"/>
                          </a:solidFill>
                          <a:latin typeface="Lato"/>
                        </a:rPr>
                        <a:t>0</a:t>
                      </a:r>
                      <a:r>
                        <a:rPr sz="1500" b="0" i="0" u="none" dirty="0">
                          <a:solidFill>
                            <a:srgbClr val="CBD5E1"/>
                          </a:solidFill>
                          <a:latin typeface="Lato"/>
                        </a:rPr>
                        <a:t>0x – 800x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Optická metalografie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9497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Příprava vzorků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P180 – P2000 zrnitost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Broušení na sucho i mokro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9497"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Lešticí médium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0" i="0" u="none">
                          <a:solidFill>
                            <a:srgbClr val="CBD5E1"/>
                          </a:solidFill>
                          <a:latin typeface="Lato"/>
                        </a:rPr>
                        <a:t>Diamantová suspense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500" b="0" i="0" u="none" dirty="0">
                          <a:solidFill>
                            <a:srgbClr val="CBD5E1"/>
                          </a:solidFill>
                          <a:latin typeface="Lato"/>
                        </a:rPr>
                        <a:t>Broušení</a:t>
                      </a:r>
                      <a:endParaRPr sz="1500" b="0" i="0" u="none" dirty="0">
                        <a:solidFill>
                          <a:srgbClr val="CBD5E1"/>
                        </a:solidFill>
                        <a:latin typeface="Lato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E29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1500" y="2834580"/>
            <a:ext cx="337289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944391" y="2834580"/>
            <a:ext cx="330457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248971" y="2834580"/>
            <a:ext cx="43715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568005"/>
            <a:ext cx="337289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944391" y="3568005"/>
            <a:ext cx="330457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248971" y="3568005"/>
            <a:ext cx="43715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4301430"/>
            <a:ext cx="337289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944391" y="4301430"/>
            <a:ext cx="330457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248971" y="4301430"/>
            <a:ext cx="43715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5034855"/>
            <a:ext cx="337289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944391" y="5034855"/>
            <a:ext cx="330457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7248971" y="5034855"/>
            <a:ext cx="43715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5768280"/>
            <a:ext cx="3372891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944391" y="5768280"/>
            <a:ext cx="3304579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248971" y="5768280"/>
            <a:ext cx="4371528" cy="9525"/>
          </a:xfrm>
          <a:prstGeom prst="rect">
            <a:avLst/>
          </a:prstGeom>
          <a:solidFill>
            <a:srgbClr val="3341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09625" y="821567"/>
            <a:ext cx="11351418" cy="619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Technické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parametry</a:t>
            </a:r>
            <a:r>
              <a:rPr sz="3300" b="1" i="0" u="none" dirty="0">
                <a:solidFill>
                  <a:srgbClr val="38BDF8"/>
                </a:solidFill>
                <a:latin typeface="Poppins"/>
              </a:rPr>
              <a:t> </a:t>
            </a:r>
            <a:r>
              <a:rPr sz="3300" b="1" i="0" u="none" dirty="0" err="1">
                <a:solidFill>
                  <a:srgbClr val="38BDF8"/>
                </a:solidFill>
                <a:latin typeface="Poppins"/>
              </a:rPr>
              <a:t>měření</a:t>
            </a:r>
            <a:endParaRPr sz="3300" b="1" i="0" u="none" dirty="0">
              <a:solidFill>
                <a:srgbClr val="38BDF8"/>
              </a:solidFill>
              <a:latin typeface="Poppin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71500" y="821567"/>
            <a:ext cx="76200" cy="619125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949D2084-18FF-BFC6-8D24-1EC21448D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95500" y="1823144"/>
            <a:ext cx="8001000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500" b="1" i="0" u="none">
                <a:solidFill>
                  <a:srgbClr val="38BDF8"/>
                </a:solidFill>
                <a:latin typeface="Poppins"/>
              </a:rPr>
              <a:t>Máte dotazy?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870894"/>
            <a:ext cx="7620000" cy="351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 dirty="0">
                <a:solidFill>
                  <a:srgbClr val="94A3B8"/>
                </a:solidFill>
                <a:latin typeface="Lato"/>
              </a:rPr>
              <a:t>Rádi pro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vás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připravíme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metalografický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lang="cs-CZ" sz="1950" dirty="0">
                <a:solidFill>
                  <a:srgbClr val="94A3B8"/>
                </a:solidFill>
                <a:latin typeface="Lato"/>
              </a:rPr>
              <a:t>výbrus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vašich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sz="1950" b="0" i="0" u="none" dirty="0" err="1">
                <a:solidFill>
                  <a:srgbClr val="94A3B8"/>
                </a:solidFill>
                <a:latin typeface="Lato"/>
              </a:rPr>
              <a:t>vzorků</a:t>
            </a:r>
            <a:r>
              <a:rPr sz="1950" b="0" i="0" u="none" dirty="0">
                <a:solidFill>
                  <a:srgbClr val="94A3B8"/>
                </a:solidFill>
                <a:latin typeface="Lato"/>
              </a:rPr>
              <a:t> </a:t>
            </a:r>
            <a:r>
              <a:rPr lang="cs-CZ" sz="1950" b="0" i="0" u="none" dirty="0">
                <a:solidFill>
                  <a:srgbClr val="94A3B8"/>
                </a:solidFill>
                <a:latin typeface="Lato"/>
              </a:rPr>
              <a:t>.</a:t>
            </a:r>
            <a:endParaRPr sz="1950" b="0" i="0" u="none" dirty="0">
              <a:solidFill>
                <a:srgbClr val="94A3B8"/>
              </a:solidFill>
              <a:latin typeface="Lato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4139505"/>
            <a:ext cx="7620000" cy="304800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Kontaktujte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naše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obchodní</a:t>
            </a:r>
            <a:r>
              <a:rPr sz="1500" b="0" i="0" u="none" dirty="0">
                <a:solidFill>
                  <a:srgbClr val="CBD5E1"/>
                </a:solidFill>
                <a:latin typeface="Lato"/>
              </a:rPr>
              <a:t> </a:t>
            </a:r>
            <a:r>
              <a:rPr sz="1500" b="0" i="0" u="none" dirty="0" err="1">
                <a:solidFill>
                  <a:srgbClr val="CBD5E1"/>
                </a:solidFill>
                <a:latin typeface="Lato"/>
              </a:rPr>
              <a:t>oddělení</a:t>
            </a:r>
            <a:endParaRPr sz="1500" b="0" i="0" u="none" dirty="0">
              <a:solidFill>
                <a:srgbClr val="CBD5E1"/>
              </a:solidFill>
              <a:latin typeface="Lato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4587180"/>
            <a:ext cx="7620000" cy="579582"/>
          </a:xfrm>
          <a:prstGeom prst="rect">
            <a:avLst/>
          </a:prstGeom>
          <a:noFill/>
        </p:spPr>
        <p:txBody>
          <a:bodyPr wrap="square" lIns="333375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cs-CZ" sz="1500" b="0" i="0" u="none" dirty="0">
                <a:solidFill>
                  <a:srgbClr val="CBD5E1"/>
                </a:solidFill>
                <a:latin typeface="Lato"/>
              </a:rPr>
              <a:t>www.safiral.cz</a:t>
            </a:r>
          </a:p>
          <a:p>
            <a:pPr algn="ctr">
              <a:lnSpc>
                <a:spcPts val="2400"/>
              </a:lnSpc>
            </a:pPr>
            <a:r>
              <a:rPr lang="cs-CZ" sz="1500" b="0" i="0" u="none" dirty="0">
                <a:solidFill>
                  <a:srgbClr val="CBD5E1"/>
                </a:solidFill>
                <a:latin typeface="Lato"/>
              </a:rPr>
              <a:t>ems@safiral.cz</a:t>
            </a:r>
            <a:endParaRPr sz="1500" b="0" i="0" u="none" dirty="0">
              <a:solidFill>
                <a:srgbClr val="CBD5E1"/>
              </a:solidFill>
              <a:latin typeface="Lato"/>
            </a:endParaRP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292" y="4206180"/>
            <a:ext cx="190500" cy="190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599" y="4776255"/>
            <a:ext cx="375345" cy="37534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64AC1C6-7F0B-ADEC-F665-13CE2C66C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344" y="139134"/>
            <a:ext cx="1854623" cy="5081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339</Words>
  <Application>Microsoft Office PowerPoint</Application>
  <PresentationFormat>Širokoúhlá obrazovka</PresentationFormat>
  <Paragraphs>52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Lato</vt:lpstr>
      <vt:lpstr>Poppins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Jaroslav Fidler</cp:lastModifiedBy>
  <cp:revision>3</cp:revision>
  <dcterms:created xsi:type="dcterms:W3CDTF">2013-01-27T09:14:16Z</dcterms:created>
  <dcterms:modified xsi:type="dcterms:W3CDTF">2026-08-17T08:28:31Z</dcterms:modified>
  <cp:category/>
</cp:coreProperties>
</file>